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5" r:id="rId1"/>
  </p:sldMasterIdLst>
  <p:notesMasterIdLst>
    <p:notesMasterId r:id="rId49"/>
  </p:notesMasterIdLst>
  <p:sldIdLst>
    <p:sldId id="256" r:id="rId2"/>
    <p:sldId id="312" r:id="rId3"/>
    <p:sldId id="259" r:id="rId4"/>
    <p:sldId id="261" r:id="rId5"/>
    <p:sldId id="264" r:id="rId6"/>
    <p:sldId id="265" r:id="rId7"/>
    <p:sldId id="266" r:id="rId8"/>
    <p:sldId id="310" r:id="rId9"/>
    <p:sldId id="269" r:id="rId10"/>
    <p:sldId id="311" r:id="rId11"/>
    <p:sldId id="267" r:id="rId12"/>
    <p:sldId id="270" r:id="rId13"/>
    <p:sldId id="271" r:id="rId14"/>
    <p:sldId id="273" r:id="rId15"/>
    <p:sldId id="274" r:id="rId16"/>
    <p:sldId id="276" r:id="rId17"/>
    <p:sldId id="278" r:id="rId18"/>
    <p:sldId id="279" r:id="rId19"/>
    <p:sldId id="280" r:id="rId20"/>
    <p:sldId id="281" r:id="rId21"/>
    <p:sldId id="282" r:id="rId22"/>
    <p:sldId id="283" r:id="rId23"/>
    <p:sldId id="285" r:id="rId24"/>
    <p:sldId id="314" r:id="rId25"/>
    <p:sldId id="313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9" r:id="rId39"/>
    <p:sldId id="300" r:id="rId40"/>
    <p:sldId id="302" r:id="rId41"/>
    <p:sldId id="303" r:id="rId42"/>
    <p:sldId id="304" r:id="rId43"/>
    <p:sldId id="306" r:id="rId44"/>
    <p:sldId id="307" r:id="rId45"/>
    <p:sldId id="308" r:id="rId46"/>
    <p:sldId id="309" r:id="rId47"/>
    <p:sldId id="315" r:id="rId4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CC0000"/>
    <a:srgbClr val="FFFFFF"/>
    <a:srgbClr val="EAEAEA"/>
    <a:srgbClr val="777777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 autoAdjust="0"/>
    <p:restoredTop sz="94718" autoAdjust="0"/>
  </p:normalViewPr>
  <p:slideViewPr>
    <p:cSldViewPr>
      <p:cViewPr varScale="1">
        <p:scale>
          <a:sx n="70" d="100"/>
          <a:sy n="70" d="100"/>
        </p:scale>
        <p:origin x="-522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222"/>
    </p:cViewPr>
  </p:sorterViewPr>
  <p:notesViewPr>
    <p:cSldViewPr>
      <p:cViewPr>
        <p:scale>
          <a:sx n="74" d="100"/>
          <a:sy n="74" d="100"/>
        </p:scale>
        <p:origin x="-672" y="1728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cs typeface="+mn-cs"/>
              </a:defRPr>
            </a:lvl1pPr>
          </a:lstStyle>
          <a:p>
            <a:pPr>
              <a:defRPr/>
            </a:pPr>
            <a:fld id="{2B7C0C8F-9030-4C5A-B3BF-B9ACA1F65C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5F231F-500B-4058-9F04-13BE42C15BA5}" type="slidenum">
              <a:rPr lang="en-US" smtClean="0">
                <a:cs typeface="Arial" charset="0"/>
              </a:rPr>
              <a:pPr/>
              <a:t>6</a:t>
            </a:fld>
            <a:endParaRPr lang="en-US" smtClean="0">
              <a:cs typeface="Arial" charset="0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CB100F5-2B07-4B0E-8018-13DE4DAF83B0}" type="slidenum">
              <a:rPr lang="en-US" smtClean="0">
                <a:cs typeface="Arial" charset="0"/>
              </a:rPr>
              <a:pPr/>
              <a:t>31</a:t>
            </a:fld>
            <a:endParaRPr lang="en-US" smtClean="0">
              <a:cs typeface="Arial" charset="0"/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  <a:p>
            <a:pPr marL="115888" indent="-115888" eaLnBrk="1" hangingPunct="1">
              <a:buFontTx/>
              <a:buChar char="•"/>
            </a:pPr>
            <a:r>
              <a:rPr lang="en-US" smtClean="0"/>
              <a:t>This example illustrates a common use of frames:  displaying a table of contents in one frame, while showing individual pages from the site in another.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DEDB3A8-EFC9-47E1-A574-833A72089376}" type="slidenum">
              <a:rPr lang="en-US" smtClean="0">
                <a:cs typeface="Arial" charset="0"/>
              </a:rPr>
              <a:pPr/>
              <a:t>45</a:t>
            </a:fld>
            <a:endParaRPr lang="en-US" smtClean="0">
              <a:cs typeface="Arial" charset="0"/>
            </a:endParaRPr>
          </a:p>
        </p:txBody>
      </p:sp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  <a:p>
            <a:pPr marL="115888" indent="-115888" eaLnBrk="1" hangingPunct="1">
              <a:buFontTx/>
              <a:buChar char="•"/>
            </a:pPr>
            <a:r>
              <a:rPr lang="en-US" smtClean="0"/>
              <a:t>This example illustrates a common use of frames:  displaying a table of contents in one frame, while showing individual pages from the site in another.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0563"/>
            <a:ext cx="4556125" cy="34178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70553-5FF8-4094-977B-920CE0B5495A}" type="slidenum">
              <a:rPr lang="en-US" smtClean="0"/>
              <a:pPr/>
              <a:t>47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24A83A-7C4D-44D5-9575-66863464B1BA}" type="slidenum">
              <a:rPr lang="en-US" smtClean="0">
                <a:cs typeface="Arial" charset="0"/>
              </a:rPr>
              <a:pPr/>
              <a:t>13</a:t>
            </a:fld>
            <a:endParaRPr lang="en-US" smtClean="0">
              <a:cs typeface="Arial" charset="0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E3022C-4B84-4E69-A2A9-6F3B30DDC324}" type="slidenum">
              <a:rPr lang="en-US" smtClean="0">
                <a:cs typeface="Arial" charset="0"/>
              </a:rPr>
              <a:pPr/>
              <a:t>15</a:t>
            </a:fld>
            <a:endParaRPr lang="en-US" smtClean="0">
              <a:cs typeface="Arial" charset="0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  <a:p>
            <a:pPr marL="115888" indent="-115888" eaLnBrk="1" hangingPunct="1">
              <a:buFontTx/>
              <a:buChar char="•"/>
            </a:pPr>
            <a:r>
              <a:rPr lang="en-US" smtClean="0"/>
              <a:t>This example illustrates a common use of frames:  displaying a table of contents in one frame, while showing individual pages from the site in another.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C0F7204-4C9F-4F59-A8B0-4B2CC133A916}" type="slidenum">
              <a:rPr lang="en-US" smtClean="0">
                <a:cs typeface="Arial" charset="0"/>
              </a:rPr>
              <a:pPr/>
              <a:t>16</a:t>
            </a:fld>
            <a:endParaRPr lang="en-US" smtClean="0">
              <a:cs typeface="Arial" charset="0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  <a:p>
            <a:pPr marL="115888" indent="-115888" eaLnBrk="1" hangingPunct="1">
              <a:buFontTx/>
              <a:buChar char="•"/>
            </a:pPr>
            <a:r>
              <a:rPr lang="en-US" smtClean="0"/>
              <a:t>This example illustrates a common use of frames:  displaying a table of contents in one frame, while showing individual pages from the site in another.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8AC6EB-8E1C-4DAC-8934-62E169D8A434}" type="slidenum">
              <a:rPr lang="en-US" smtClean="0">
                <a:cs typeface="Arial" charset="0"/>
              </a:rPr>
              <a:pPr/>
              <a:t>19</a:t>
            </a:fld>
            <a:endParaRPr lang="en-US" smtClean="0">
              <a:cs typeface="Arial" charset="0"/>
            </a:endParaRPr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  <a:p>
            <a:pPr marL="115888" indent="-115888" eaLnBrk="1" hangingPunct="1">
              <a:buFontTx/>
              <a:buChar char="•"/>
            </a:pPr>
            <a:r>
              <a:rPr lang="en-US" smtClean="0"/>
              <a:t>This example illustrates a common use of frames:  displaying a table of contents in one frame, while showing individual pages from the site in another.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672E3E0-D2FD-464B-AF4C-E26FFD748EA3}" type="slidenum">
              <a:rPr lang="en-US" smtClean="0">
                <a:cs typeface="Arial" charset="0"/>
              </a:rPr>
              <a:pPr/>
              <a:t>22</a:t>
            </a:fld>
            <a:endParaRPr lang="en-US" smtClean="0">
              <a:cs typeface="Arial" charset="0"/>
            </a:endParaRPr>
          </a:p>
        </p:txBody>
      </p:sp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  <a:p>
            <a:pPr marL="115888" indent="-115888" eaLnBrk="1" hangingPunct="1">
              <a:buFontTx/>
              <a:buChar char="•"/>
            </a:pPr>
            <a:r>
              <a:rPr lang="en-US" smtClean="0"/>
              <a:t>This example illustrates a common use of frames:  displaying a table of contents in one frame, while showing individual pages from the site in another.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0938" y="690563"/>
            <a:ext cx="4556125" cy="34178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70553-5FF8-4094-977B-920CE0B5495A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29F10C4-303C-44DF-BAA6-110402312E3A}" type="slidenum">
              <a:rPr lang="en-US" smtClean="0">
                <a:cs typeface="Arial" charset="0"/>
              </a:rPr>
              <a:pPr/>
              <a:t>27</a:t>
            </a:fld>
            <a:endParaRPr lang="en-US" smtClean="0">
              <a:cs typeface="Arial" charset="0"/>
            </a:endParaRPr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  <a:p>
            <a:pPr marL="115888" indent="-115888" eaLnBrk="1" hangingPunct="1">
              <a:buFontTx/>
              <a:buChar char="•"/>
            </a:pPr>
            <a:r>
              <a:rPr lang="en-US" smtClean="0"/>
              <a:t>The table of contents page contains the following five hyperlinks:</a:t>
            </a:r>
          </a:p>
          <a:p>
            <a:pPr lvl="1" indent="109538" eaLnBrk="1" hangingPunct="1">
              <a:buFontTx/>
              <a:buChar char="•"/>
            </a:pPr>
            <a:r>
              <a:rPr lang="en-US" smtClean="0"/>
              <a:t>The Home Page link points to home.htm</a:t>
            </a:r>
          </a:p>
          <a:p>
            <a:pPr lvl="1" indent="109538" eaLnBrk="1" hangingPunct="1">
              <a:buFontTx/>
              <a:buChar char="•"/>
            </a:pPr>
            <a:r>
              <a:rPr lang="en-US" smtClean="0"/>
              <a:t>The Our Philosophy link points to philosph.htm</a:t>
            </a:r>
          </a:p>
          <a:p>
            <a:pPr lvl="1" indent="109538" eaLnBrk="1" hangingPunct="1">
              <a:buFontTx/>
              <a:buChar char="•"/>
            </a:pPr>
            <a:r>
              <a:rPr lang="en-US" smtClean="0"/>
              <a:t>The Climbing Lessons link points to lessons.htm</a:t>
            </a:r>
          </a:p>
          <a:p>
            <a:pPr lvl="1" indent="109538" eaLnBrk="1" hangingPunct="1">
              <a:buFontTx/>
              <a:buChar char="•"/>
            </a:pPr>
            <a:r>
              <a:rPr lang="en-US" smtClean="0"/>
              <a:t>The Tours link points to tours.htm</a:t>
            </a:r>
          </a:p>
          <a:p>
            <a:pPr lvl="1" indent="109538" eaLnBrk="1" hangingPunct="1">
              <a:buFontTx/>
              <a:buChar char="•"/>
            </a:pPr>
            <a:r>
              <a:rPr lang="en-US" smtClean="0"/>
              <a:t>The Staff link points to staff.htm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8EEE502-799F-409B-BFF1-C5567BCF181F}" type="slidenum">
              <a:rPr lang="en-US" smtClean="0">
                <a:cs typeface="Arial" charset="0"/>
              </a:rPr>
              <a:pPr/>
              <a:t>29</a:t>
            </a:fld>
            <a:endParaRPr lang="en-US" smtClean="0">
              <a:cs typeface="Arial" charset="0"/>
            </a:endParaRPr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115888" indent="-115888" eaLnBrk="1" hangingPunct="1"/>
            <a:r>
              <a:rPr lang="en-US" b="1" smtClean="0"/>
              <a:t>Notes:</a:t>
            </a:r>
            <a:endParaRPr lang="en-US" smtClean="0"/>
          </a:p>
          <a:p>
            <a:pPr marL="115888" indent="-115888" eaLnBrk="1" hangingPunct="1">
              <a:buFontTx/>
              <a:buChar char="•"/>
            </a:pPr>
            <a:r>
              <a:rPr lang="en-US" smtClean="0"/>
              <a:t>This example illustrates a common use of frames:  displaying a table of contents in one frame, while showing individual pages from the site in another.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lum bright="16000"/>
          </a:blip>
          <a:srcRect t="5253" r="6667" b="21206"/>
          <a:stretch>
            <a:fillRect/>
          </a:stretch>
        </p:blipFill>
        <p:spPr bwMode="auto">
          <a:xfrm>
            <a:off x="6349" y="6350"/>
            <a:ext cx="9144001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Round Single Corner Rectangle 3"/>
          <p:cNvSpPr/>
          <p:nvPr/>
        </p:nvSpPr>
        <p:spPr>
          <a:xfrm flipH="1">
            <a:off x="4876800" y="6324600"/>
            <a:ext cx="4267200" cy="533400"/>
          </a:xfrm>
          <a:prstGeom prst="round1Rect">
            <a:avLst/>
          </a:prstGeom>
          <a:solidFill>
            <a:srgbClr val="588528"/>
          </a:solidFill>
          <a:ln>
            <a:solidFill>
              <a:srgbClr val="5885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52400" y="6324600"/>
            <a:ext cx="1447800" cy="17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791200" y="381000"/>
            <a:ext cx="31877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 l="30302"/>
          <a:stretch>
            <a:fillRect/>
          </a:stretch>
        </p:blipFill>
        <p:spPr bwMode="auto">
          <a:xfrm>
            <a:off x="0" y="1219200"/>
            <a:ext cx="1752600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EFFFD"/>
              </a:clrFrom>
              <a:clrTo>
                <a:srgbClr val="FEFFFD">
                  <a:alpha val="0"/>
                </a:srgbClr>
              </a:clrTo>
            </a:clrChange>
          </a:blip>
          <a:srcRect r="25620"/>
          <a:stretch>
            <a:fillRect/>
          </a:stretch>
        </p:blipFill>
        <p:spPr bwMode="auto">
          <a:xfrm>
            <a:off x="6858000" y="2286000"/>
            <a:ext cx="2286000" cy="307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7701" name="Title Placeholder 1"/>
          <p:cNvSpPr>
            <a:spLocks noGrp="1"/>
          </p:cNvSpPr>
          <p:nvPr>
            <p:ph type="ctrTitle"/>
          </p:nvPr>
        </p:nvSpPr>
        <p:spPr>
          <a:xfrm>
            <a:off x="1676400" y="2438400"/>
            <a:ext cx="5029200" cy="1524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1AEF3B-7925-466C-A461-61B84FBB64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52400"/>
            <a:ext cx="2171700" cy="5973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52400"/>
            <a:ext cx="6362700" cy="5973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CA86DB-C9CF-42BE-82D9-FC87397E2C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79E0AB-CFE6-49F1-8347-F71E59C5D6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BF821-4B3F-4338-91C8-2D92BD4930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894E1E-779D-4214-9102-08C2DAA57C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219200"/>
            <a:ext cx="42672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219200"/>
            <a:ext cx="42672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0C0782-4EED-4B2A-B468-537ADEEFC6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4FA82C-97E7-4DB9-A10A-E8057CBA9B4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585F3E-7763-4921-9FAE-6E4908F561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9A2EFB-17E6-4A65-90F5-AD604243BA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457651-5619-4F09-B437-8A6085EC72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1E9155-1E00-441B-8AA8-BFC8FFF987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4" cstate="print">
            <a:duotone>
              <a:schemeClr val="bg2">
                <a:shade val="45000"/>
                <a:satMod val="135000"/>
              </a:schemeClr>
              <a:prstClr val="white"/>
            </a:duotone>
            <a:lum bright="16000"/>
          </a:blip>
          <a:srcRect t="5253" r="6667" b="21206"/>
          <a:stretch>
            <a:fillRect/>
          </a:stretch>
        </p:blipFill>
        <p:spPr bwMode="auto">
          <a:xfrm>
            <a:off x="6349" y="6350"/>
            <a:ext cx="9144001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ound Single Corner Rectangle 6"/>
          <p:cNvSpPr/>
          <p:nvPr/>
        </p:nvSpPr>
        <p:spPr>
          <a:xfrm>
            <a:off x="0" y="6400800"/>
            <a:ext cx="8305800" cy="457200"/>
          </a:xfrm>
          <a:prstGeom prst="round1Rect">
            <a:avLst/>
          </a:prstGeom>
          <a:solidFill>
            <a:srgbClr val="588528"/>
          </a:solidFill>
          <a:ln>
            <a:solidFill>
              <a:srgbClr val="5885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143000"/>
            <a:ext cx="8305800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9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152400"/>
            <a:ext cx="8305800" cy="944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0" y="1219200"/>
            <a:ext cx="8686800" cy="4906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400800"/>
            <a:ext cx="8229600" cy="4572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 smtClean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5334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1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6AB4828B-DA79-45B0-8BD1-28DC41BB1F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6683" name="Text Box 11"/>
          <p:cNvSpPr txBox="1">
            <a:spLocks noChangeArrowheads="1"/>
          </p:cNvSpPr>
          <p:nvPr/>
        </p:nvSpPr>
        <p:spPr bwMode="auto">
          <a:xfrm>
            <a:off x="8248650" y="381000"/>
            <a:ext cx="590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  <a:cs typeface="+mn-cs"/>
              </a:rPr>
              <a:t>XP</a:t>
            </a: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8248650" y="381000"/>
            <a:ext cx="590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  <a:cs typeface="+mn-cs"/>
              </a:rPr>
              <a:t>XP</a:t>
            </a:r>
          </a:p>
        </p:txBody>
      </p:sp>
      <p:sp>
        <p:nvSpPr>
          <p:cNvPr id="15" name="Text Box 8"/>
          <p:cNvSpPr txBox="1">
            <a:spLocks noChangeArrowheads="1"/>
          </p:cNvSpPr>
          <p:nvPr/>
        </p:nvSpPr>
        <p:spPr bwMode="auto">
          <a:xfrm>
            <a:off x="8248650" y="381000"/>
            <a:ext cx="590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  <a:cs typeface="+mn-cs"/>
              </a:rPr>
              <a:t>XP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8248650" y="381000"/>
            <a:ext cx="590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  <a:cs typeface="+mn-cs"/>
              </a:rPr>
              <a:t>XP</a:t>
            </a:r>
          </a:p>
        </p:txBody>
      </p:sp>
      <p:pic>
        <p:nvPicPr>
          <p:cNvPr id="1037" name="Picture 4"/>
          <p:cNvPicPr>
            <a:picLocks noChangeAspect="1" noChangeArrowheads="1"/>
          </p:cNvPicPr>
          <p:nvPr/>
        </p:nvPicPr>
        <p:blipFill>
          <a:blip r:embed="rId15" cstate="print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rcRect r="85124"/>
          <a:stretch>
            <a:fillRect/>
          </a:stretch>
        </p:blipFill>
        <p:spPr bwMode="auto">
          <a:xfrm>
            <a:off x="8686800" y="2590800"/>
            <a:ext cx="457200" cy="307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Box 12"/>
          <p:cNvSpPr txBox="1">
            <a:spLocks noChangeArrowheads="1"/>
          </p:cNvSpPr>
          <p:nvPr userDrawn="1"/>
        </p:nvSpPr>
        <p:spPr bwMode="auto">
          <a:xfrm>
            <a:off x="8248650" y="381000"/>
            <a:ext cx="590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  <a:cs typeface="+mn-cs"/>
              </a:rPr>
              <a:t>XP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7" r:id="rId2"/>
    <p:sldLayoutId id="2147483686" r:id="rId3"/>
    <p:sldLayoutId id="2147483685" r:id="rId4"/>
    <p:sldLayoutId id="2147483684" r:id="rId5"/>
    <p:sldLayoutId id="2147483683" r:id="rId6"/>
    <p:sldLayoutId id="2147483682" r:id="rId7"/>
    <p:sldLayoutId id="2147483681" r:id="rId8"/>
    <p:sldLayoutId id="2147483680" r:id="rId9"/>
    <p:sldLayoutId id="2147483679" r:id="rId10"/>
    <p:sldLayoutId id="2147483678" r:id="rId11"/>
    <p:sldLayoutId id="2147483677" r:id="rId12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Tutorial 8</a:t>
            </a:r>
            <a:br>
              <a:rPr lang="en-US" smtClean="0"/>
            </a:b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Designing a Web Site with Frames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Frameset: Important Note</a:t>
            </a:r>
          </a:p>
        </p:txBody>
      </p:sp>
      <p:sp>
        <p:nvSpPr>
          <p:cNvPr id="2457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>
                <a:latin typeface="Courier New" pitchFamily="49" charset="0"/>
              </a:rPr>
              <a:t>&lt;frameset&gt;</a:t>
            </a:r>
            <a:r>
              <a:rPr lang="en-US" dirty="0" smtClean="0"/>
              <a:t> code does not include an opening and closing </a:t>
            </a:r>
            <a:r>
              <a:rPr lang="en-US" b="1" dirty="0" smtClean="0">
                <a:latin typeface="Courier New" pitchFamily="49" charset="0"/>
              </a:rPr>
              <a:t>&lt;body&gt;</a:t>
            </a:r>
            <a:r>
              <a:rPr lang="en-US" dirty="0" smtClean="0"/>
              <a:t> element</a:t>
            </a:r>
          </a:p>
          <a:p>
            <a:pPr lvl="1"/>
            <a:r>
              <a:rPr lang="en-US" dirty="0" smtClean="0"/>
              <a:t>The reason for this is that this HTML file displays the contents of other Web pages; technically, it is not a Web page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89CD139-5DD2-4D01-957B-3F4E41B0B11D}" type="slidenum">
              <a:rPr lang="en-US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Creating a Frameset</a:t>
            </a:r>
          </a:p>
        </p:txBody>
      </p:sp>
      <p:sp>
        <p:nvSpPr>
          <p:cNvPr id="2457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>
                <a:latin typeface="Courier New" pitchFamily="49" charset="0"/>
              </a:rPr>
              <a:t>&lt;frameset&gt;</a:t>
            </a:r>
            <a:r>
              <a:rPr lang="en-US" dirty="0" smtClean="0"/>
              <a:t> element is used to store the definitions of the various frames in the file.</a:t>
            </a:r>
          </a:p>
          <a:p>
            <a:pPr>
              <a:spcBef>
                <a:spcPts val="3600"/>
              </a:spcBef>
            </a:pPr>
            <a:r>
              <a:rPr lang="en-US" dirty="0" smtClean="0"/>
              <a:t>These definitions will typically include:</a:t>
            </a:r>
          </a:p>
          <a:p>
            <a:pPr lvl="1"/>
            <a:r>
              <a:rPr lang="en-US" dirty="0" smtClean="0"/>
              <a:t>Size and location of the frame</a:t>
            </a:r>
          </a:p>
          <a:p>
            <a:pPr lvl="1"/>
            <a:r>
              <a:rPr lang="en-US" dirty="0" smtClean="0"/>
              <a:t>Web pages the frames display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89CD139-5DD2-4D01-957B-3F4E41B0B11D}" type="slidenum">
              <a:rPr lang="en-US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Specifying a Frame Source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specify a source for a frame, use the </a:t>
            </a:r>
            <a:r>
              <a:rPr lang="en-US" b="1" dirty="0" smtClean="0">
                <a:latin typeface="Courier New" pitchFamily="49" charset="0"/>
              </a:rPr>
              <a:t>&lt;frame&gt;</a:t>
            </a:r>
            <a:r>
              <a:rPr lang="en-US" dirty="0" smtClean="0"/>
              <a:t> element with the syntax:  </a:t>
            </a:r>
          </a:p>
          <a:p>
            <a:pPr algn="ctr">
              <a:spcBef>
                <a:spcPts val="2400"/>
              </a:spcBef>
              <a:buFontTx/>
              <a:buNone/>
            </a:pPr>
            <a:r>
              <a:rPr lang="en-US" b="1" dirty="0" smtClean="0">
                <a:latin typeface="Courier New" pitchFamily="49" charset="0"/>
              </a:rPr>
              <a:t>	</a:t>
            </a:r>
            <a:r>
              <a:rPr lang="en-US" sz="2800" b="1" dirty="0" smtClean="0">
                <a:solidFill>
                  <a:srgbClr val="FF0000"/>
                </a:solidFill>
                <a:latin typeface="Courier New" pitchFamily="49" charset="0"/>
              </a:rPr>
              <a:t>&lt;frame </a:t>
            </a:r>
            <a:r>
              <a:rPr lang="en-US" sz="2800" b="1" dirty="0" err="1" smtClean="0">
                <a:solidFill>
                  <a:srgbClr val="7030A0"/>
                </a:solidFill>
                <a:latin typeface="Courier New" pitchFamily="49" charset="0"/>
              </a:rPr>
              <a:t>src</a:t>
            </a:r>
            <a:r>
              <a:rPr lang="en-US" sz="2800" b="1" dirty="0" smtClean="0">
                <a:solidFill>
                  <a:srgbClr val="7030A0"/>
                </a:solidFill>
                <a:latin typeface="Courier New" pitchFamily="49" charset="0"/>
              </a:rPr>
              <a:t>=</a:t>
            </a:r>
            <a:r>
              <a:rPr lang="en-US" sz="2800" b="1" i="1" dirty="0" smtClean="0">
                <a:solidFill>
                  <a:srgbClr val="7030A0"/>
                </a:solidFill>
                <a:latin typeface="Courier New" pitchFamily="49" charset="0"/>
              </a:rPr>
              <a:t>“</a:t>
            </a:r>
            <a:r>
              <a:rPr lang="en-US" sz="2800" b="1" i="1" dirty="0" err="1" smtClean="0">
                <a:solidFill>
                  <a:srgbClr val="7030A0"/>
                </a:solidFill>
                <a:latin typeface="Courier New" pitchFamily="49" charset="0"/>
              </a:rPr>
              <a:t>url</a:t>
            </a:r>
            <a:r>
              <a:rPr lang="en-US" sz="2800" b="1" i="1" dirty="0" smtClean="0">
                <a:solidFill>
                  <a:srgbClr val="7030A0"/>
                </a:solidFill>
                <a:latin typeface="Courier New" pitchFamily="49" charset="0"/>
              </a:rPr>
              <a:t>” </a:t>
            </a:r>
            <a:r>
              <a:rPr lang="en-US" sz="2800" b="1" dirty="0" smtClean="0">
                <a:solidFill>
                  <a:srgbClr val="FF0000"/>
                </a:solidFill>
                <a:latin typeface="Courier New" pitchFamily="49" charset="0"/>
              </a:rPr>
              <a:t>/&gt;</a:t>
            </a:r>
            <a:endParaRPr lang="en-US" sz="2800" dirty="0" smtClean="0">
              <a:solidFill>
                <a:srgbClr val="FF0000"/>
              </a:solidFill>
            </a:endParaRPr>
          </a:p>
          <a:p>
            <a:pPr>
              <a:spcBef>
                <a:spcPts val="3600"/>
              </a:spcBef>
              <a:buNone/>
            </a:pPr>
            <a:r>
              <a:rPr lang="en-US" dirty="0" smtClean="0"/>
              <a:t>	where </a:t>
            </a:r>
            <a:r>
              <a:rPr lang="en-US" b="1" i="1" dirty="0" err="1" smtClean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url</a:t>
            </a:r>
            <a:r>
              <a:rPr lang="en-US" dirty="0" smtClean="0"/>
              <a:t> is the filename and location of the page that you want to load</a:t>
            </a:r>
          </a:p>
          <a:p>
            <a:pPr>
              <a:spcBef>
                <a:spcPts val="3600"/>
              </a:spcBef>
            </a:pPr>
            <a:r>
              <a:rPr lang="en-US" dirty="0" smtClean="0"/>
              <a:t>You must insert the </a:t>
            </a:r>
            <a:r>
              <a:rPr lang="en-US" b="1" dirty="0" smtClean="0">
                <a:latin typeface="Courier New" pitchFamily="49" charset="0"/>
              </a:rPr>
              <a:t>&lt;frame&gt;</a:t>
            </a:r>
            <a:r>
              <a:rPr lang="en-US" dirty="0" smtClean="0"/>
              <a:t> element between the opening and closing </a:t>
            </a:r>
            <a:r>
              <a:rPr lang="en-US" b="1" dirty="0" smtClean="0">
                <a:latin typeface="Courier New" pitchFamily="49" charset="0"/>
              </a:rPr>
              <a:t>&lt;frameset&gt;</a:t>
            </a:r>
            <a:r>
              <a:rPr lang="en-US" dirty="0" smtClean="0"/>
              <a:t> elements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F5CA3A7-8DFA-400C-A183-4516A02C6F3A}" type="slidenum">
              <a:rPr lang="en-US"/>
              <a:pPr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Logo and Placement</a:t>
            </a:r>
          </a:p>
        </p:txBody>
      </p:sp>
      <p:pic>
        <p:nvPicPr>
          <p:cNvPr id="29698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295400" y="1890713"/>
            <a:ext cx="6096000" cy="356235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64CAF81-C9EA-4C42-86C1-1238AF931557}" type="slidenum">
              <a:rPr lang="en-US"/>
              <a:pPr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Nesting Framesets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create frames using </a:t>
            </a:r>
            <a:r>
              <a:rPr lang="en-US" u="sng" dirty="0" smtClean="0"/>
              <a:t>both</a:t>
            </a:r>
            <a:r>
              <a:rPr lang="en-US" dirty="0" smtClean="0"/>
              <a:t> rows and columns, one frameset must be nested inside another</a:t>
            </a:r>
          </a:p>
          <a:p>
            <a:pPr>
              <a:spcBef>
                <a:spcPts val="3600"/>
              </a:spcBef>
            </a:pPr>
            <a:r>
              <a:rPr lang="en-US" dirty="0" smtClean="0"/>
              <a:t>The interpretation of the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rows</a:t>
            </a:r>
            <a:r>
              <a:rPr lang="en-US" dirty="0" smtClean="0"/>
              <a:t> and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cols</a:t>
            </a:r>
            <a:r>
              <a:rPr lang="en-US" dirty="0" smtClean="0"/>
              <a:t> attributes changes slightly</a:t>
            </a:r>
          </a:p>
          <a:p>
            <a:pPr lvl="1"/>
            <a:r>
              <a:rPr lang="en-US" dirty="0" smtClean="0"/>
              <a:t>For example, a row height of 25% does not mean 25% of the display area, but rather 25% of the height of the frame into which that row has been inserted (or nested)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17F89CC-A865-49C5-929C-74B51E1C383F}" type="slidenum">
              <a:rPr lang="en-US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Creating a Nested Set of Frames</a:t>
            </a:r>
          </a:p>
        </p:txBody>
      </p:sp>
      <p:pic>
        <p:nvPicPr>
          <p:cNvPr id="327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228600" y="2895600"/>
            <a:ext cx="2228850" cy="1333500"/>
          </a:xfrm>
        </p:spPr>
      </p:pic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9C5C367-A769-4F7A-95DB-6F731475FD6C}" type="slidenum">
              <a:rPr lang="en-US"/>
              <a:pPr>
                <a:defRPr/>
              </a:pPr>
              <a:t>15</a:t>
            </a:fld>
            <a:endParaRPr lang="en-US"/>
          </a:p>
        </p:txBody>
      </p:sp>
      <p:pic>
        <p:nvPicPr>
          <p:cNvPr id="32773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90800" y="1828800"/>
            <a:ext cx="5976938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Inserting Frame Columns</a:t>
            </a:r>
          </a:p>
        </p:txBody>
      </p:sp>
      <p:pic>
        <p:nvPicPr>
          <p:cNvPr id="34818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52400" y="2819400"/>
            <a:ext cx="3028950" cy="194310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563654A-19BD-4D4B-B879-43A11210FDCF}" type="slidenum">
              <a:rPr lang="en-US"/>
              <a:pPr>
                <a:defRPr/>
              </a:pPr>
              <a:t>16</a:t>
            </a:fld>
            <a:endParaRPr lang="en-US"/>
          </a:p>
        </p:txBody>
      </p:sp>
      <p:pic>
        <p:nvPicPr>
          <p:cNvPr id="34821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76600" y="2057400"/>
            <a:ext cx="537845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Formatting a Frame</a:t>
            </a:r>
          </a:p>
        </p:txBody>
      </p:sp>
      <p:sp>
        <p:nvSpPr>
          <p:cNvPr id="3686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You can control three attributes of a frame:</a:t>
            </a:r>
          </a:p>
          <a:p>
            <a:pPr lvl="1"/>
            <a:r>
              <a:rPr lang="en-US" smtClean="0"/>
              <a:t>Scroll bars</a:t>
            </a:r>
          </a:p>
          <a:p>
            <a:pPr lvl="1"/>
            <a:r>
              <a:rPr lang="en-US" smtClean="0"/>
              <a:t>The size of the margin between the source document and the frame border</a:t>
            </a:r>
          </a:p>
          <a:p>
            <a:pPr lvl="1"/>
            <a:r>
              <a:rPr lang="en-US" smtClean="0"/>
              <a:t>Whether or not the user is allowed to change the size of the frame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ECEEE63-F4CD-4365-8818-098B3C9C7524}" type="slidenum">
              <a:rPr lang="en-US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Hiding and Displaying Scroll Bars</a:t>
            </a:r>
          </a:p>
        </p:txBody>
      </p:sp>
      <p:sp>
        <p:nvSpPr>
          <p:cNvPr id="3789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By default, scroll bars are displayed when the content of the source page cannot fit within the frame</a:t>
            </a:r>
          </a:p>
          <a:p>
            <a:r>
              <a:rPr lang="en-US" smtClean="0"/>
              <a:t>You can override the default setting using the </a:t>
            </a:r>
            <a:r>
              <a:rPr lang="en-US" b="1" smtClean="0"/>
              <a:t>scrolling</a:t>
            </a:r>
            <a:r>
              <a:rPr lang="en-US" smtClean="0"/>
              <a:t> attribute</a:t>
            </a:r>
          </a:p>
          <a:p>
            <a:r>
              <a:rPr lang="en-US" smtClean="0"/>
              <a:t>The scrolling syntax is: </a:t>
            </a:r>
            <a:r>
              <a:rPr lang="en-US" b="1" smtClean="0">
                <a:latin typeface="Courier New" pitchFamily="49" charset="0"/>
              </a:rPr>
              <a:t>scrolling=“</a:t>
            </a:r>
            <a:r>
              <a:rPr lang="en-US" b="1" i="1" smtClean="0">
                <a:latin typeface="Courier New" pitchFamily="49" charset="0"/>
              </a:rPr>
              <a:t>type</a:t>
            </a:r>
            <a:r>
              <a:rPr lang="en-US" b="1" smtClean="0">
                <a:latin typeface="Courier New" pitchFamily="49" charset="0"/>
              </a:rPr>
              <a:t>”</a:t>
            </a:r>
          </a:p>
          <a:p>
            <a:pPr lvl="1"/>
            <a:r>
              <a:rPr lang="en-US" b="1" i="1" smtClean="0"/>
              <a:t>scrolling</a:t>
            </a:r>
            <a:r>
              <a:rPr lang="en-US" smtClean="0"/>
              <a:t> can either be “yes” (to always display scroll bars) or “no” (to never display scroll bars)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03C88FC-5EA6-45CC-9397-E6A7993E811F}" type="slidenum">
              <a:rPr lang="en-US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Removing the Scroll Bars</a:t>
            </a:r>
          </a:p>
        </p:txBody>
      </p:sp>
      <p:pic>
        <p:nvPicPr>
          <p:cNvPr id="389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clrChange>
              <a:clrFrom>
                <a:srgbClr val="F5EDD5"/>
              </a:clrFrom>
              <a:clrTo>
                <a:srgbClr val="F5EDD5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609600" y="1828800"/>
            <a:ext cx="7696200" cy="3576638"/>
          </a:xfrm>
        </p:spPr>
      </p:pic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4C4E8F4-C2E3-4BF2-B4BC-02C069B67388}" type="slidenum">
              <a:rPr lang="en-US"/>
              <a:pPr>
                <a:defRPr/>
              </a:pPr>
              <a:t>19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Objectives</a:t>
            </a:r>
          </a:p>
        </p:txBody>
      </p:sp>
      <p:sp>
        <p:nvSpPr>
          <p:cNvPr id="27650" name="Content Placeholder 2"/>
          <p:cNvSpPr>
            <a:spLocks noGrp="1"/>
          </p:cNvSpPr>
          <p:nvPr>
            <p:ph idx="4294967295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Explore the uses of frames in a Web site</a:t>
            </a:r>
          </a:p>
          <a:p>
            <a:r>
              <a:rPr lang="en-US" dirty="0" smtClean="0"/>
              <a:t>Create a frameset consisting of rows and columns of frames</a:t>
            </a:r>
          </a:p>
          <a:p>
            <a:r>
              <a:rPr lang="en-US" dirty="0" smtClean="0"/>
              <a:t>Display a document within a frame</a:t>
            </a:r>
          </a:p>
          <a:p>
            <a:r>
              <a:rPr lang="en-US" dirty="0" smtClean="0"/>
              <a:t>Format the appearance of a </a:t>
            </a:r>
            <a:r>
              <a:rPr lang="en-US" dirty="0" smtClean="0"/>
              <a:t>frame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95BD67E-81FE-4C54-B842-0DF761A00EF8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Setting Frame Margins</a:t>
            </a:r>
          </a:p>
        </p:txBody>
      </p:sp>
      <p:sp>
        <p:nvSpPr>
          <p:cNvPr id="4096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smtClean="0"/>
              <a:t>The following should be consider for frame margins:</a:t>
            </a:r>
          </a:p>
          <a:p>
            <a:pPr lvl="1"/>
            <a:r>
              <a:rPr lang="en-US" sz="2400" smtClean="0"/>
              <a:t>The browser determines the amount of space between the content of the page and the frame border</a:t>
            </a:r>
          </a:p>
          <a:p>
            <a:pPr lvl="1"/>
            <a:r>
              <a:rPr lang="en-US" sz="2400" smtClean="0"/>
              <a:t>Occasionally, the browser sets the margin between the border and the content too large</a:t>
            </a:r>
          </a:p>
          <a:p>
            <a:pPr lvl="1"/>
            <a:r>
              <a:rPr lang="en-US" sz="2400" smtClean="0"/>
              <a:t>The margin should be big enough to keep the source’s text or images from running into the frame’s borders</a:t>
            </a:r>
          </a:p>
          <a:p>
            <a:pPr lvl="1"/>
            <a:r>
              <a:rPr lang="en-US" sz="2400" smtClean="0"/>
              <a:t>The margin should not take up too much space, because you typically want to display as much of the source as possible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5BAC615-A331-4A5E-BCD5-334A89F92D0E}" type="slidenum">
              <a:rPr lang="en-US"/>
              <a:pPr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Specifying Margins Syntax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5000"/>
              </a:lnSpc>
            </a:pPr>
            <a:r>
              <a:rPr lang="en-US" sz="2800" smtClean="0"/>
              <a:t>The syntax for specifying margins for a frame is: </a:t>
            </a:r>
            <a:endParaRPr lang="en-US" sz="2800" b="1" smtClean="0">
              <a:latin typeface="Courier New" pitchFamily="49" charset="0"/>
            </a:endParaRPr>
          </a:p>
          <a:p>
            <a:pPr>
              <a:lnSpc>
                <a:spcPct val="95000"/>
              </a:lnSpc>
              <a:buFontTx/>
              <a:buNone/>
            </a:pPr>
            <a:r>
              <a:rPr lang="en-US" sz="2800" b="1" smtClean="0">
                <a:latin typeface="Courier New" pitchFamily="49" charset="0"/>
              </a:rPr>
              <a:t>	</a:t>
            </a:r>
            <a:r>
              <a:rPr lang="en-US" sz="2400" b="1" smtClean="0">
                <a:latin typeface="Courier New" pitchFamily="49" charset="0"/>
              </a:rPr>
              <a:t>marginheight=</a:t>
            </a:r>
            <a:r>
              <a:rPr lang="en-US" sz="2400" b="1" i="1" smtClean="0">
                <a:latin typeface="Courier New" pitchFamily="49" charset="0"/>
              </a:rPr>
              <a:t>“value”</a:t>
            </a:r>
            <a:r>
              <a:rPr lang="en-US" sz="2400" b="1" smtClean="0">
                <a:latin typeface="Courier New" pitchFamily="49" charset="0"/>
              </a:rPr>
              <a:t> marginwidth=</a:t>
            </a:r>
            <a:r>
              <a:rPr lang="en-US" sz="2400" b="1" i="1" smtClean="0">
                <a:latin typeface="Courier New" pitchFamily="49" charset="0"/>
              </a:rPr>
              <a:t>“value”</a:t>
            </a:r>
            <a:r>
              <a:rPr lang="en-US" sz="2400" b="1" smtClean="0">
                <a:latin typeface="Courier New" pitchFamily="49" charset="0"/>
              </a:rPr>
              <a:t>&gt;</a:t>
            </a:r>
            <a:endParaRPr lang="en-US" sz="2400" b="1" i="1" smtClean="0">
              <a:latin typeface="Courier New" pitchFamily="49" charset="0"/>
            </a:endParaRPr>
          </a:p>
          <a:p>
            <a:pPr lvl="1">
              <a:lnSpc>
                <a:spcPct val="95000"/>
              </a:lnSpc>
            </a:pPr>
            <a:r>
              <a:rPr lang="en-US" sz="2400" b="1" i="1" smtClean="0"/>
              <a:t>marginheight</a:t>
            </a:r>
            <a:r>
              <a:rPr lang="en-US" sz="2400" smtClean="0"/>
              <a:t> is the amount of space, in pixels, above and below the content of the page in the frame</a:t>
            </a:r>
          </a:p>
          <a:p>
            <a:pPr lvl="1">
              <a:lnSpc>
                <a:spcPct val="95000"/>
              </a:lnSpc>
            </a:pPr>
            <a:r>
              <a:rPr lang="en-US" sz="2400" b="1" i="1" smtClean="0"/>
              <a:t>marginwidth</a:t>
            </a:r>
            <a:r>
              <a:rPr lang="en-US" sz="2400" smtClean="0"/>
              <a:t> is the amount of space to the left and right of the page</a:t>
            </a:r>
          </a:p>
          <a:p>
            <a:pPr>
              <a:lnSpc>
                <a:spcPct val="95000"/>
              </a:lnSpc>
            </a:pPr>
            <a:r>
              <a:rPr lang="en-US" sz="2800" smtClean="0"/>
              <a:t>If you specify only one, the browser assumes that you want to use the same value for both</a:t>
            </a:r>
          </a:p>
          <a:p>
            <a:pPr>
              <a:lnSpc>
                <a:spcPct val="95000"/>
              </a:lnSpc>
            </a:pPr>
            <a:r>
              <a:rPr lang="en-US" sz="2800" smtClean="0"/>
              <a:t>Setting margin values is a process of trial and error as you determine what combination of margin sizes looks best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B6F2637-A3CF-4B33-846C-98BFB92F541F}" type="slidenum">
              <a:rPr lang="en-US"/>
              <a:pPr>
                <a:defRPr/>
              </a:pPr>
              <a:t>21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Specifying the Margin Sizes for the Frames</a:t>
            </a:r>
          </a:p>
        </p:txBody>
      </p:sp>
      <p:pic>
        <p:nvPicPr>
          <p:cNvPr id="430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clrChange>
              <a:clrFrom>
                <a:srgbClr val="F5EDD5"/>
              </a:clrFrom>
              <a:clrTo>
                <a:srgbClr val="F5EDD5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28600" y="1371600"/>
            <a:ext cx="5505450" cy="1866900"/>
          </a:xfrm>
        </p:spPr>
      </p:pic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7E8843C-6C9F-4166-B4B9-6373A0404249}" type="slidenum">
              <a:rPr lang="en-US"/>
              <a:pPr>
                <a:defRPr/>
              </a:pPr>
              <a:t>22</a:t>
            </a:fld>
            <a:endParaRPr lang="en-US"/>
          </a:p>
        </p:txBody>
      </p:sp>
      <p:pic>
        <p:nvPicPr>
          <p:cNvPr id="43013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09888" y="2895600"/>
            <a:ext cx="5710237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Controlling Frame Resizing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smtClean="0"/>
              <a:t>By default, users can resize frame borders in the browser by simply dragging a frame border</a:t>
            </a:r>
          </a:p>
          <a:p>
            <a:r>
              <a:rPr lang="en-US" sz="2800" smtClean="0"/>
              <a:t>Some Web designers prefer to freeze, or lock, frames, so that users cannot resize them</a:t>
            </a:r>
          </a:p>
          <a:p>
            <a:pPr lvl="1"/>
            <a:r>
              <a:rPr lang="en-US" sz="2400" smtClean="0"/>
              <a:t>This ensures that the Web site displays as the designer intended</a:t>
            </a:r>
          </a:p>
          <a:p>
            <a:r>
              <a:rPr lang="en-US" sz="2800" smtClean="0"/>
              <a:t>The syntax for controlling frame resizing is: </a:t>
            </a:r>
            <a:br>
              <a:rPr lang="en-US" sz="2800" smtClean="0"/>
            </a:br>
            <a:r>
              <a:rPr lang="en-US" sz="2400" b="1" smtClean="0">
                <a:latin typeface="Courier New" pitchFamily="49" charset="0"/>
              </a:rPr>
              <a:t>noresize=“noresize”</a:t>
            </a:r>
          </a:p>
          <a:p>
            <a:r>
              <a:rPr lang="en-US" sz="2800" smtClean="0"/>
              <a:t>The </a:t>
            </a:r>
            <a:r>
              <a:rPr lang="en-US" sz="2800" b="1" smtClean="0"/>
              <a:t>noresize</a:t>
            </a:r>
            <a:r>
              <a:rPr lang="en-US" sz="2800" smtClean="0"/>
              <a:t> attribute is included within the </a:t>
            </a:r>
            <a:r>
              <a:rPr lang="en-US" sz="2800" b="1" smtClean="0">
                <a:latin typeface="Courier New" pitchFamily="49" charset="0"/>
              </a:rPr>
              <a:t>&lt;frame&gt;</a:t>
            </a:r>
            <a:r>
              <a:rPr lang="en-US" sz="2800" smtClean="0"/>
              <a:t> element to prevent users from modifying the size of the frame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28AAE3A-952E-455F-ABF3-140441F31D7A}" type="slidenum">
              <a:rPr lang="en-US"/>
              <a:pPr>
                <a:defRPr/>
              </a:pPr>
              <a:t>23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</a:t>
            </a:r>
            <a:r>
              <a:rPr lang="en-US" dirty="0" smtClean="0"/>
              <a:t>8.1 </a:t>
            </a:r>
            <a:r>
              <a:rPr lang="en-US" dirty="0"/>
              <a:t>- End</a:t>
            </a:r>
          </a:p>
        </p:txBody>
      </p:sp>
      <p:pic>
        <p:nvPicPr>
          <p:cNvPr id="236555" name="Picture 11" descr="Stop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640138" y="2749550"/>
            <a:ext cx="2320925" cy="2230438"/>
          </a:xfrm>
          <a:noFill/>
          <a:ln/>
        </p:spPr>
      </p:pic>
      <p:pic>
        <p:nvPicPr>
          <p:cNvPr id="236557" name="Picture 13" descr="Smile"/>
          <p:cNvPicPr>
            <a:picLocks noGrp="1" noChangeAspect="1" noChangeArrowheads="1"/>
          </p:cNvPicPr>
          <p:nvPr>
            <p:ph sz="half" idx="4294967295"/>
          </p:nvPr>
        </p:nvPicPr>
        <p:blipFill>
          <a:blip r:embed="rId4"/>
          <a:srcRect/>
          <a:stretch>
            <a:fillRect/>
          </a:stretch>
        </p:blipFill>
        <p:spPr>
          <a:xfrm>
            <a:off x="4343400" y="3429000"/>
            <a:ext cx="949325" cy="909638"/>
          </a:xfrm>
          <a:noFill/>
          <a:ln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Objectives</a:t>
            </a:r>
          </a:p>
        </p:txBody>
      </p:sp>
      <p:sp>
        <p:nvSpPr>
          <p:cNvPr id="27650" name="Content Placeholder 2"/>
          <p:cNvSpPr>
            <a:spLocks noGrp="1"/>
          </p:cNvSpPr>
          <p:nvPr>
            <p:ph idx="4294967295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 </a:t>
            </a:r>
            <a:r>
              <a:rPr lang="en-US" dirty="0" smtClean="0"/>
              <a:t>links targeted at frames</a:t>
            </a:r>
          </a:p>
          <a:p>
            <a:r>
              <a:rPr lang="en-US" dirty="0" smtClean="0"/>
              <a:t>Direct a link to a target outside of a frame layout</a:t>
            </a:r>
          </a:p>
          <a:p>
            <a:r>
              <a:rPr lang="en-US" dirty="0" smtClean="0"/>
              <a:t>Format the color and size of frame borders</a:t>
            </a:r>
          </a:p>
          <a:p>
            <a:r>
              <a:rPr lang="en-US" dirty="0" smtClean="0"/>
              <a:t>Create an inline </a:t>
            </a:r>
            <a:r>
              <a:rPr lang="en-US" dirty="0" smtClean="0"/>
              <a:t>frame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95BD67E-81FE-4C54-B842-0DF761A00EF8}" type="slidenum">
              <a:rPr lang="en-US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Working with Frames and Links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mtClean="0"/>
              <a:t>By default, clicking a link within a frame opens the linked file inside the same frame</a:t>
            </a:r>
          </a:p>
          <a:p>
            <a:pPr>
              <a:lnSpc>
                <a:spcPct val="90000"/>
              </a:lnSpc>
            </a:pPr>
            <a:r>
              <a:rPr lang="en-US" smtClean="0"/>
              <a:t>You can display hyperlinks in many ways: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In a different frame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In a new window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In the entire window</a:t>
            </a:r>
          </a:p>
          <a:p>
            <a:pPr>
              <a:lnSpc>
                <a:spcPct val="90000"/>
              </a:lnSpc>
            </a:pPr>
            <a:r>
              <a:rPr lang="en-US" smtClean="0"/>
              <a:t>When you want to control the behavior of links in a framed page, there are two required steps: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Give each frame on the page a name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Point each hyperlink to one of the named frames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D1F50A1-C6B6-446C-83BC-5A5020D0FE5A}" type="slidenum">
              <a:rPr lang="en-US"/>
              <a:pPr>
                <a:defRPr/>
              </a:pPr>
              <a:t>26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Working with Frames and Links</a:t>
            </a:r>
          </a:p>
        </p:txBody>
      </p:sp>
      <p:pic>
        <p:nvPicPr>
          <p:cNvPr id="47106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090613" y="1219200"/>
            <a:ext cx="6505575" cy="4906963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33C6472-CD5C-4F80-B206-B6C1DE9ED4BD}" type="slidenum">
              <a:rPr lang="en-US"/>
              <a:pPr>
                <a:defRPr/>
              </a:pPr>
              <a:t>27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Assigning a Name to a Frame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To assign a name to a frame, add the </a:t>
            </a:r>
            <a:r>
              <a:rPr lang="en-US" b="1" smtClean="0"/>
              <a:t>name</a:t>
            </a:r>
            <a:r>
              <a:rPr lang="en-US" smtClean="0"/>
              <a:t> attribute to the frame element</a:t>
            </a:r>
          </a:p>
          <a:p>
            <a:r>
              <a:rPr lang="en-US" smtClean="0"/>
              <a:t>The syntax for this attribute is: </a:t>
            </a:r>
            <a:br>
              <a:rPr lang="en-US" smtClean="0"/>
            </a:br>
            <a:r>
              <a:rPr lang="en-US" b="1" smtClean="0">
                <a:latin typeface="Courier New" pitchFamily="49" charset="0"/>
              </a:rPr>
              <a:t>&lt;frame src=</a:t>
            </a:r>
            <a:r>
              <a:rPr lang="en-US" b="1" i="1" smtClean="0">
                <a:latin typeface="Courier New" pitchFamily="49" charset="0"/>
              </a:rPr>
              <a:t>“url”</a:t>
            </a:r>
            <a:r>
              <a:rPr lang="en-US" b="1" smtClean="0">
                <a:latin typeface="Courier New" pitchFamily="49" charset="0"/>
              </a:rPr>
              <a:t> name=</a:t>
            </a:r>
            <a:r>
              <a:rPr lang="en-US" b="1" i="1" smtClean="0">
                <a:latin typeface="Courier New" pitchFamily="49" charset="0"/>
              </a:rPr>
              <a:t>“name”</a:t>
            </a:r>
            <a:r>
              <a:rPr lang="en-US" b="1" smtClean="0">
                <a:latin typeface="Courier New" pitchFamily="49" charset="0"/>
              </a:rPr>
              <a:t> /&gt;</a:t>
            </a:r>
          </a:p>
          <a:p>
            <a:pPr lvl="1"/>
            <a:r>
              <a:rPr lang="en-US" smtClean="0"/>
              <a:t>Case is important in assigning names: “</a:t>
            </a:r>
            <a:r>
              <a:rPr lang="en-US" b="1" smtClean="0"/>
              <a:t>information</a:t>
            </a:r>
            <a:r>
              <a:rPr lang="en-US" smtClean="0"/>
              <a:t>” is considered a different name than “</a:t>
            </a:r>
            <a:r>
              <a:rPr lang="en-US" b="1" smtClean="0"/>
              <a:t>INFORMATION</a:t>
            </a:r>
            <a:r>
              <a:rPr lang="en-US" smtClean="0"/>
              <a:t>”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C107857-41A2-4AB9-81FF-D7193DD5255C}" type="slidenum">
              <a:rPr lang="en-US"/>
              <a:pPr>
                <a:defRPr/>
              </a:pPr>
              <a:t>28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Setting the Frame Names</a:t>
            </a:r>
          </a:p>
        </p:txBody>
      </p:sp>
      <p:pic>
        <p:nvPicPr>
          <p:cNvPr id="501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52400" y="2511425"/>
            <a:ext cx="8458200" cy="2341563"/>
          </a:xfrm>
        </p:spPr>
      </p:pic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2A3B72-6F9E-423F-AB32-9D8918595204}" type="slidenum">
              <a:rPr lang="en-US"/>
              <a:pPr>
                <a:defRPr/>
              </a:pPr>
              <a:t>29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Introducing Frames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 </a:t>
            </a:r>
            <a:r>
              <a:rPr lang="en-US" b="1" smtClean="0"/>
              <a:t>frame</a:t>
            </a:r>
            <a:r>
              <a:rPr lang="en-US" smtClean="0"/>
              <a:t> is a section of the browser window capable of displaying the contents of an entire Web page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092DCDE-E936-4DA5-A8F3-D76A3A7C991F}" type="slidenum">
              <a:rPr lang="en-US"/>
              <a:pPr>
                <a:defRPr/>
              </a:pPr>
              <a:t>3</a:t>
            </a:fld>
            <a:endParaRPr lang="en-US"/>
          </a:p>
        </p:txBody>
      </p:sp>
      <p:pic>
        <p:nvPicPr>
          <p:cNvPr id="1843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2895600"/>
            <a:ext cx="4743450" cy="337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Specifying a Link Target</a:t>
            </a:r>
          </a:p>
        </p:txBody>
      </p:sp>
      <p:sp>
        <p:nvSpPr>
          <p:cNvPr id="5222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You can use the </a:t>
            </a:r>
            <a:r>
              <a:rPr lang="en-US" b="1" smtClean="0"/>
              <a:t>target</a:t>
            </a:r>
            <a:r>
              <a:rPr lang="en-US" smtClean="0"/>
              <a:t> attribute to open a page in a specific frame</a:t>
            </a:r>
          </a:p>
          <a:p>
            <a:r>
              <a:rPr lang="en-US" smtClean="0"/>
              <a:t>The syntax for this is: </a:t>
            </a:r>
            <a:r>
              <a:rPr lang="en-US" b="1" smtClean="0">
                <a:latin typeface="Courier New" pitchFamily="49" charset="0"/>
              </a:rPr>
              <a:t>target=</a:t>
            </a:r>
            <a:r>
              <a:rPr lang="en-US" b="1" i="1" smtClean="0">
                <a:latin typeface="Courier New" pitchFamily="49" charset="0"/>
              </a:rPr>
              <a:t>“name”</a:t>
            </a:r>
            <a:endParaRPr lang="en-US" b="1" smtClean="0">
              <a:latin typeface="Courier New" pitchFamily="49" charset="0"/>
            </a:endParaRPr>
          </a:p>
          <a:p>
            <a:r>
              <a:rPr lang="en-US" smtClean="0"/>
              <a:t>When a page contains dozens of links that should all open in the same frame, HTML provides a way to specify a target frame for all the hyperlinks within a single page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76AF078-2054-40C4-A45E-60BA5B45E138}" type="slidenum">
              <a:rPr lang="en-US"/>
              <a:pPr>
                <a:defRPr/>
              </a:pPr>
              <a:t>30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Specifying a Link Target</a:t>
            </a:r>
          </a:p>
        </p:txBody>
      </p:sp>
      <p:pic>
        <p:nvPicPr>
          <p:cNvPr id="532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457200" y="2590800"/>
            <a:ext cx="7789863" cy="1600200"/>
          </a:xfrm>
        </p:spPr>
      </p:pic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B055427-0883-4E00-976C-A5380CD8747F}" type="slidenum">
              <a:rPr lang="en-US"/>
              <a:pPr>
                <a:defRPr/>
              </a:pPr>
              <a:t>31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Using Reserved Target Names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sz="2800" b="1" dirty="0" smtClean="0"/>
              <a:t>Reserved target names</a:t>
            </a:r>
            <a:r>
              <a:rPr lang="en-US" sz="2800" dirty="0" smtClean="0"/>
              <a:t> are special names that can be used in place of a frame name as the target</a:t>
            </a:r>
          </a:p>
          <a:p>
            <a:pPr>
              <a:lnSpc>
                <a:spcPct val="95000"/>
              </a:lnSpc>
            </a:pPr>
            <a:r>
              <a:rPr lang="en-US" sz="2800" dirty="0" smtClean="0"/>
              <a:t>They are useful in situations: </a:t>
            </a:r>
          </a:p>
          <a:p>
            <a:pPr lvl="1">
              <a:lnSpc>
                <a:spcPct val="95000"/>
              </a:lnSpc>
            </a:pPr>
            <a:r>
              <a:rPr lang="en-US" sz="2400" dirty="0" smtClean="0"/>
              <a:t>Where the name of the frame is unavailable</a:t>
            </a:r>
          </a:p>
          <a:p>
            <a:pPr lvl="1">
              <a:lnSpc>
                <a:spcPct val="95000"/>
              </a:lnSpc>
            </a:pPr>
            <a:r>
              <a:rPr lang="en-US" sz="2400" dirty="0" smtClean="0"/>
              <a:t>When you want the page to appear in a new window</a:t>
            </a:r>
          </a:p>
          <a:p>
            <a:pPr lvl="1">
              <a:lnSpc>
                <a:spcPct val="95000"/>
              </a:lnSpc>
            </a:pPr>
            <a:r>
              <a:rPr lang="en-US" sz="2400" dirty="0" smtClean="0"/>
              <a:t>When you want the page to replace the current browser window</a:t>
            </a:r>
          </a:p>
          <a:p>
            <a:pPr>
              <a:lnSpc>
                <a:spcPct val="95000"/>
              </a:lnSpc>
            </a:pPr>
            <a:r>
              <a:rPr lang="en-US" sz="2800" dirty="0" smtClean="0"/>
              <a:t>All reserved target names begin with the underscore character ( _ ) to distinguish them from other target names</a:t>
            </a:r>
          </a:p>
          <a:p>
            <a:pPr>
              <a:lnSpc>
                <a:spcPct val="95000"/>
              </a:lnSpc>
            </a:pPr>
            <a:r>
              <a:rPr lang="en-US" sz="2800" dirty="0" smtClean="0"/>
              <a:t>Reserved target names are case-sensitive, they must be entered in lowercase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C282DFA-81E5-406D-ACBF-8829E20D733A}" type="slidenum">
              <a:rPr lang="en-US"/>
              <a:pPr>
                <a:defRPr/>
              </a:pPr>
              <a:t>32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Using Reserved Target Names</a:t>
            </a:r>
          </a:p>
        </p:txBody>
      </p:sp>
      <p:pic>
        <p:nvPicPr>
          <p:cNvPr id="56322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52400" y="2716213"/>
            <a:ext cx="8305800" cy="1893887"/>
          </a:xfrm>
        </p:spPr>
      </p:pic>
      <p:sp>
        <p:nvSpPr>
          <p:cNvPr id="5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450F55E-8635-4A87-8201-9D90D6A6531D}" type="slidenum">
              <a:rPr lang="en-US"/>
              <a:pPr>
                <a:defRPr/>
              </a:pPr>
              <a:t>33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Using the _self Target </a:t>
            </a:r>
          </a:p>
        </p:txBody>
      </p:sp>
      <p:pic>
        <p:nvPicPr>
          <p:cNvPr id="57346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52400" y="2835275"/>
            <a:ext cx="8382000" cy="1706563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B70B5F6-DEF8-4D3A-99C7-6A9BD9271EBC}" type="slidenum">
              <a:rPr lang="en-US"/>
              <a:pPr>
                <a:defRPr/>
              </a:pPr>
              <a:t>34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Using the </a:t>
            </a:r>
            <a:r>
              <a:rPr lang="en-US" smtClean="0">
                <a:latin typeface="Courier New" pitchFamily="49" charset="0"/>
              </a:rPr>
              <a:t>&lt;noframes&gt;</a:t>
            </a:r>
            <a:r>
              <a:rPr lang="en-US" smtClean="0"/>
              <a:t> Element</a:t>
            </a:r>
          </a:p>
        </p:txBody>
      </p:sp>
      <p:sp>
        <p:nvSpPr>
          <p:cNvPr id="5837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smtClean="0"/>
              <a:t>Use the </a:t>
            </a:r>
            <a:r>
              <a:rPr lang="en-US" sz="2400" b="1" smtClean="0">
                <a:latin typeface="Courier New" pitchFamily="49" charset="0"/>
              </a:rPr>
              <a:t>&lt;noframes&gt;</a:t>
            </a:r>
            <a:r>
              <a:rPr lang="en-US" sz="2400" smtClean="0"/>
              <a:t> element to allow your Web site to be viewable using browsers that do or do not support frames</a:t>
            </a:r>
          </a:p>
          <a:p>
            <a:r>
              <a:rPr lang="en-US" sz="2400" smtClean="0"/>
              <a:t>When a browser that supports frames processes this code, it ignores everything within the </a:t>
            </a:r>
            <a:r>
              <a:rPr lang="en-US" sz="2400" b="1" smtClean="0">
                <a:latin typeface="Courier New" pitchFamily="49" charset="0"/>
              </a:rPr>
              <a:t>&lt;noframes&gt;</a:t>
            </a:r>
            <a:r>
              <a:rPr lang="en-US" sz="2400" smtClean="0"/>
              <a:t> elements and concentrates solely on the code within the </a:t>
            </a:r>
            <a:r>
              <a:rPr lang="en-US" sz="2400" b="1" smtClean="0">
                <a:latin typeface="Courier New" pitchFamily="49" charset="0"/>
              </a:rPr>
              <a:t>&lt;frameset&gt;</a:t>
            </a:r>
            <a:r>
              <a:rPr lang="en-US" sz="2400" smtClean="0"/>
              <a:t> elements</a:t>
            </a:r>
          </a:p>
          <a:p>
            <a:r>
              <a:rPr lang="en-US" sz="2400" smtClean="0"/>
              <a:t>When a browser that doesn’t support frames processes this code, it doesn’t know what to do with the </a:t>
            </a:r>
            <a:r>
              <a:rPr lang="en-US" sz="2400" b="1" smtClean="0">
                <a:latin typeface="Courier New" pitchFamily="49" charset="0"/>
              </a:rPr>
              <a:t>&lt;frameset&gt;</a:t>
            </a:r>
            <a:r>
              <a:rPr lang="en-US" sz="2400" smtClean="0"/>
              <a:t> and </a:t>
            </a:r>
            <a:r>
              <a:rPr lang="en-US" sz="2400" b="1" smtClean="0">
                <a:latin typeface="Courier New" pitchFamily="49" charset="0"/>
              </a:rPr>
              <a:t>&lt;noframes&gt;</a:t>
            </a:r>
            <a:r>
              <a:rPr lang="en-US" sz="2400" smtClean="0"/>
              <a:t> elements, so it ignores them</a:t>
            </a:r>
          </a:p>
          <a:p>
            <a:r>
              <a:rPr lang="en-US" sz="2400" smtClean="0"/>
              <a:t>When you use the </a:t>
            </a:r>
            <a:r>
              <a:rPr lang="en-US" sz="2400" b="1" smtClean="0">
                <a:latin typeface="Courier New" pitchFamily="49" charset="0"/>
              </a:rPr>
              <a:t>&lt;noframes&gt;</a:t>
            </a:r>
            <a:r>
              <a:rPr lang="en-US" sz="2400" smtClean="0"/>
              <a:t> element, you must include </a:t>
            </a:r>
            <a:r>
              <a:rPr lang="en-US" sz="2400" b="1" smtClean="0">
                <a:latin typeface="Courier New" pitchFamily="49" charset="0"/>
              </a:rPr>
              <a:t>&lt;body&gt;</a:t>
            </a:r>
            <a:r>
              <a:rPr lang="en-US" sz="2400" smtClean="0"/>
              <a:t> elements, this way, both types of browsers are supported within a single HTML file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F7C68F8-199E-404F-A0AB-3B4EECCB32FC}" type="slidenum">
              <a:rPr lang="en-US"/>
              <a:pPr>
                <a:defRPr/>
              </a:pPr>
              <a:t>35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</a:t>
            </a:r>
            <a:r>
              <a:rPr lang="en-US" smtClean="0">
                <a:latin typeface="Courier New" pitchFamily="49" charset="0"/>
              </a:rPr>
              <a:t>&lt;noframes&gt;</a:t>
            </a:r>
            <a:r>
              <a:rPr lang="en-US" smtClean="0"/>
              <a:t> Syntax</a:t>
            </a:r>
          </a:p>
        </p:txBody>
      </p:sp>
      <p:sp>
        <p:nvSpPr>
          <p:cNvPr id="5939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syntax for the &lt;noframes&gt; element is:</a:t>
            </a:r>
            <a:r>
              <a:rPr lang="en-US" sz="2600" smtClean="0"/>
              <a:t> 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&lt;html&gt;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&lt;head&gt;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&lt;title&gt;title&lt;/title&gt;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&lt;/head&gt;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&lt;frameset&gt;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	  frames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	  &lt;noframes&gt;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    	&lt;body&gt;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		   </a:t>
            </a:r>
            <a:r>
              <a:rPr lang="en-US" sz="1800" b="1" i="1" smtClean="0">
                <a:latin typeface="Courier New" pitchFamily="49" charset="0"/>
              </a:rPr>
              <a:t>page content</a:t>
            </a:r>
            <a:endParaRPr lang="en-US" sz="1800" b="1" smtClean="0">
              <a:latin typeface="Courier New" pitchFamily="49" charset="0"/>
            </a:endParaRP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	      &lt;/body&gt;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    &lt;/noframes&gt;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&lt;/frameset&gt;</a:t>
            </a:r>
          </a:p>
          <a:p>
            <a:pPr lvl="2">
              <a:buFontTx/>
              <a:buNone/>
            </a:pPr>
            <a:r>
              <a:rPr lang="en-US" sz="1800" b="1" smtClean="0">
                <a:latin typeface="Courier New" pitchFamily="49" charset="0"/>
              </a:rPr>
              <a:t>&lt;/html&gt;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DA9D9BC-6593-4A48-8019-4E6941E1A672}" type="slidenum">
              <a:rPr lang="en-US"/>
              <a:pPr>
                <a:defRPr/>
              </a:pPr>
              <a:t>36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Frameless Version of a Web Site</a:t>
            </a:r>
          </a:p>
        </p:txBody>
      </p:sp>
      <p:pic>
        <p:nvPicPr>
          <p:cNvPr id="60418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525588" y="1219200"/>
            <a:ext cx="5635625" cy="4906963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AC055B9-6F3F-4F97-BDD7-11D84AFE8757}" type="slidenum">
              <a:rPr lang="en-US"/>
              <a:pPr>
                <a:defRPr/>
              </a:pPr>
              <a:t>37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Working with Frame Borders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There are additional attributes you can apply to the </a:t>
            </a:r>
            <a:r>
              <a:rPr lang="en-US" b="1" smtClean="0">
                <a:latin typeface="Courier New" pitchFamily="49" charset="0"/>
              </a:rPr>
              <a:t>&lt;frame&gt;</a:t>
            </a:r>
            <a:r>
              <a:rPr lang="en-US" smtClean="0"/>
              <a:t> element that allow you to change border size and appearance.  For example:</a:t>
            </a:r>
          </a:p>
          <a:p>
            <a:pPr lvl="1"/>
            <a:r>
              <a:rPr lang="en-US" smtClean="0"/>
              <a:t>You can remove borders from your frames to free more space for text and images</a:t>
            </a:r>
          </a:p>
          <a:p>
            <a:pPr lvl="1"/>
            <a:r>
              <a:rPr lang="en-US" smtClean="0"/>
              <a:t>You can change the color of the frame border so that it matches or complements the color scheme for your Web site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1DCE4E4-AEE4-4FCB-AFCF-B247EBFF92AC}" type="slidenum">
              <a:rPr lang="en-US"/>
              <a:pPr>
                <a:defRPr/>
              </a:pPr>
              <a:t>38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Setting the Frame Border Color</a:t>
            </a:r>
          </a:p>
        </p:txBody>
      </p:sp>
      <p:sp>
        <p:nvSpPr>
          <p:cNvPr id="6246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To change the color of a frame’s border, use the </a:t>
            </a:r>
            <a:r>
              <a:rPr lang="en-US" b="1" smtClean="0"/>
              <a:t>bordercolor</a:t>
            </a:r>
            <a:r>
              <a:rPr lang="en-US" smtClean="0"/>
              <a:t> attribute</a:t>
            </a:r>
          </a:p>
          <a:p>
            <a:r>
              <a:rPr lang="en-US" smtClean="0"/>
              <a:t>The attribute can be applied either to an entire set of frames, using the </a:t>
            </a:r>
            <a:r>
              <a:rPr lang="en-US" b="1" smtClean="0">
                <a:latin typeface="Courier New" pitchFamily="49" charset="0"/>
              </a:rPr>
              <a:t>&lt;frameset&gt;</a:t>
            </a:r>
            <a:r>
              <a:rPr lang="en-US" smtClean="0"/>
              <a:t> element, or to individual frames, using the </a:t>
            </a:r>
            <a:r>
              <a:rPr lang="en-US" b="1" smtClean="0">
                <a:latin typeface="Courier New" pitchFamily="49" charset="0"/>
              </a:rPr>
              <a:t>&lt;frame&gt;</a:t>
            </a:r>
            <a:r>
              <a:rPr lang="en-US" smtClean="0"/>
              <a:t> element</a:t>
            </a:r>
          </a:p>
          <a:p>
            <a:r>
              <a:rPr lang="en-US" smtClean="0"/>
              <a:t>The syntax for this attribute is: </a:t>
            </a:r>
          </a:p>
          <a:p>
            <a:pPr lvl="1"/>
            <a:r>
              <a:rPr lang="en-US" sz="2600" b="1" smtClean="0">
                <a:latin typeface="Courier New" pitchFamily="49" charset="0"/>
              </a:rPr>
              <a:t>bordercolor=</a:t>
            </a:r>
            <a:r>
              <a:rPr lang="en-US" sz="2600" b="1" i="1" smtClean="0">
                <a:latin typeface="Courier New" pitchFamily="49" charset="0"/>
              </a:rPr>
              <a:t>“color”</a:t>
            </a:r>
            <a:r>
              <a:rPr lang="en-US" sz="2600" b="1" smtClean="0">
                <a:latin typeface="Courier New" pitchFamily="49" charset="0"/>
              </a:rPr>
              <a:t>&gt;</a:t>
            </a:r>
            <a:endParaRPr lang="en-US" sz="2600" b="1" i="1" smtClean="0">
              <a:latin typeface="Courier New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BFE8883-3B1C-4B1E-88CE-D6A75002A10B}" type="slidenum">
              <a:rPr lang="en-US"/>
              <a:pPr>
                <a:defRPr/>
              </a:pPr>
              <a:t>39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Disadvantages to Using Frames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600"/>
              </a:spcBef>
            </a:pPr>
            <a:r>
              <a:rPr lang="en-US" dirty="0" smtClean="0"/>
              <a:t>The browser has to load multiple HTML files</a:t>
            </a:r>
          </a:p>
          <a:p>
            <a:pPr>
              <a:spcBef>
                <a:spcPts val="3600"/>
              </a:spcBef>
            </a:pPr>
            <a:r>
              <a:rPr lang="en-US" dirty="0" smtClean="0"/>
              <a:t>Difficult to bookmark the Web site</a:t>
            </a:r>
          </a:p>
          <a:p>
            <a:pPr>
              <a:spcBef>
                <a:spcPts val="3600"/>
              </a:spcBef>
            </a:pPr>
            <a:r>
              <a:rPr lang="en-US" dirty="0" smtClean="0"/>
              <a:t>Don’t work well with Internet search engines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9B5D5F2-8FB3-477F-BE76-DA5CBE1671C8}" type="slidenum">
              <a:rPr lang="en-US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Web Site with Brown Frame Border</a:t>
            </a:r>
          </a:p>
        </p:txBody>
      </p:sp>
      <p:pic>
        <p:nvPicPr>
          <p:cNvPr id="634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709613" y="1547813"/>
            <a:ext cx="7267575" cy="424815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363C85F-CD46-46B8-8BFE-B6FB0C316825}" type="slidenum">
              <a:rPr lang="en-US"/>
              <a:pPr>
                <a:defRPr/>
              </a:pPr>
              <a:t>40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Setting the Frame Border Width</a:t>
            </a:r>
          </a:p>
        </p:txBody>
      </p:sp>
      <p:sp>
        <p:nvSpPr>
          <p:cNvPr id="6451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Another way of modifying frame borders is to change their widths using the </a:t>
            </a:r>
            <a:r>
              <a:rPr lang="en-US" b="1" smtClean="0"/>
              <a:t>border</a:t>
            </a:r>
            <a:r>
              <a:rPr lang="en-US" smtClean="0"/>
              <a:t> attribute</a:t>
            </a:r>
          </a:p>
          <a:p>
            <a:r>
              <a:rPr lang="en-US" smtClean="0"/>
              <a:t>The border attribute can be used only in the </a:t>
            </a:r>
            <a:r>
              <a:rPr lang="en-US" b="1" smtClean="0">
                <a:latin typeface="Courier New" pitchFamily="49" charset="0"/>
              </a:rPr>
              <a:t>&lt;frameset&gt;</a:t>
            </a:r>
            <a:r>
              <a:rPr lang="en-US" smtClean="0"/>
              <a:t> element, and not in individual </a:t>
            </a:r>
            <a:r>
              <a:rPr lang="en-US" b="1" smtClean="0">
                <a:latin typeface="Courier New" pitchFamily="49" charset="0"/>
              </a:rPr>
              <a:t>&lt;frame&gt;</a:t>
            </a:r>
            <a:r>
              <a:rPr lang="en-US" smtClean="0"/>
              <a:t> element</a:t>
            </a:r>
          </a:p>
          <a:p>
            <a:r>
              <a:rPr lang="en-US" smtClean="0"/>
              <a:t>The syntax for the border attribute is: </a:t>
            </a:r>
            <a:r>
              <a:rPr lang="en-US" b="1" smtClean="0">
                <a:latin typeface="Courier New" pitchFamily="49" charset="0"/>
              </a:rPr>
              <a:t>&lt;frame frameborder=</a:t>
            </a:r>
            <a:r>
              <a:rPr lang="en-US" b="1" i="1" smtClean="0">
                <a:latin typeface="Courier New" pitchFamily="49" charset="0"/>
              </a:rPr>
              <a:t>“value”</a:t>
            </a:r>
            <a:r>
              <a:rPr lang="en-US" b="1" smtClean="0">
                <a:latin typeface="Courier New" pitchFamily="49" charset="0"/>
              </a:rPr>
              <a:t>&gt;</a:t>
            </a:r>
          </a:p>
          <a:p>
            <a:pPr lvl="1"/>
            <a:r>
              <a:rPr lang="en-US" b="1" i="1" smtClean="0"/>
              <a:t>value</a:t>
            </a:r>
            <a:r>
              <a:rPr lang="en-US" smtClean="0"/>
              <a:t> is the width of the frame borders in pixels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B2499F7-FDAF-47F3-9636-AB8338813EBD}" type="slidenum">
              <a:rPr lang="en-US"/>
              <a:pPr>
                <a:defRPr/>
              </a:pPr>
              <a:t>41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Removing the Frame Borders</a:t>
            </a:r>
          </a:p>
        </p:txBody>
      </p:sp>
      <p:pic>
        <p:nvPicPr>
          <p:cNvPr id="655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714375" y="1547813"/>
            <a:ext cx="7258050" cy="4248150"/>
          </a:xfrm>
        </p:spPr>
      </p:pic>
      <p:sp>
        <p:nvSpPr>
          <p:cNvPr id="8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CF5E92A-278A-4AD8-B0DF-C6D70FB91C08}" type="slidenum">
              <a:rPr lang="en-US"/>
              <a:pPr>
                <a:defRPr/>
              </a:pPr>
              <a:t>42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Creating Inline Frames</a:t>
            </a:r>
          </a:p>
        </p:txBody>
      </p:sp>
      <p:sp>
        <p:nvSpPr>
          <p:cNvPr id="6656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Another way of using frames is to create a floating frame</a:t>
            </a:r>
          </a:p>
          <a:p>
            <a:r>
              <a:rPr lang="en-US" smtClean="0"/>
              <a:t>An </a:t>
            </a:r>
            <a:r>
              <a:rPr lang="en-US" b="1" smtClean="0"/>
              <a:t>inline frame</a:t>
            </a:r>
            <a:r>
              <a:rPr lang="en-US" smtClean="0"/>
              <a:t> is displayed as a separate box or window within a Web page</a:t>
            </a:r>
          </a:p>
          <a:p>
            <a:r>
              <a:rPr lang="en-US" smtClean="0"/>
              <a:t>The frame can be placed within a Web page in much the same way as an inline image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441CA5B-E1C2-4245-B0DC-53605CFA3AD6}" type="slidenum">
              <a:rPr lang="en-US"/>
              <a:pPr>
                <a:defRPr/>
              </a:pPr>
              <a:t>43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Floating Frames Syntax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syntax for a floating frame is: </a:t>
            </a:r>
            <a:r>
              <a:rPr lang="en-US" b="1" smtClean="0">
                <a:latin typeface="Courier New" pitchFamily="49" charset="0"/>
              </a:rPr>
              <a:t/>
            </a:r>
            <a:br>
              <a:rPr lang="en-US" b="1" smtClean="0">
                <a:latin typeface="Courier New" pitchFamily="49" charset="0"/>
              </a:rPr>
            </a:br>
            <a:r>
              <a:rPr lang="en-US" sz="2800" b="1" smtClean="0">
                <a:latin typeface="Courier New" pitchFamily="49" charset="0"/>
              </a:rPr>
              <a:t>&lt;iframe src=</a:t>
            </a:r>
            <a:r>
              <a:rPr lang="en-US" sz="2800" b="1" i="1" smtClean="0">
                <a:latin typeface="Courier New" pitchFamily="49" charset="0"/>
              </a:rPr>
              <a:t>“url”</a:t>
            </a:r>
            <a:r>
              <a:rPr lang="en-US" sz="2800" b="1" smtClean="0">
                <a:latin typeface="Courier New" pitchFamily="49" charset="0"/>
              </a:rPr>
              <a:t>&gt;</a:t>
            </a:r>
            <a:br>
              <a:rPr lang="en-US" sz="2800" b="1" smtClean="0">
                <a:latin typeface="Courier New" pitchFamily="49" charset="0"/>
              </a:rPr>
            </a:br>
            <a:r>
              <a:rPr lang="en-US" sz="2800" b="1" smtClean="0">
                <a:latin typeface="Courier New" pitchFamily="49" charset="0"/>
              </a:rPr>
              <a:t>	alternate content</a:t>
            </a:r>
            <a:br>
              <a:rPr lang="en-US" sz="2800" b="1" smtClean="0">
                <a:latin typeface="Courier New" pitchFamily="49" charset="0"/>
              </a:rPr>
            </a:br>
            <a:r>
              <a:rPr lang="en-US" sz="2800" b="1" smtClean="0">
                <a:latin typeface="Courier New" pitchFamily="49" charset="0"/>
              </a:rPr>
              <a:t>&lt;/iframe&gt;</a:t>
            </a:r>
          </a:p>
          <a:p>
            <a:pPr lvl="1"/>
            <a:r>
              <a:rPr lang="en-US" b="1" i="1" smtClean="0"/>
              <a:t>URL</a:t>
            </a:r>
            <a:r>
              <a:rPr lang="en-US" smtClean="0"/>
              <a:t> is the name and location of the file you want to display in the floating frame</a:t>
            </a:r>
          </a:p>
          <a:p>
            <a:pPr lvl="1"/>
            <a:r>
              <a:rPr lang="en-US" smtClean="0"/>
              <a:t>The </a:t>
            </a:r>
            <a:r>
              <a:rPr lang="en-US" b="1" i="1" smtClean="0"/>
              <a:t>alternate content</a:t>
            </a:r>
            <a:r>
              <a:rPr lang="en-US" smtClean="0"/>
              <a:t> is the content you want displayed in the browser that don’t support inline frames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7FE740-5537-4347-A11F-8881BD497872}" type="slidenum">
              <a:rPr lang="en-US"/>
              <a:pPr>
                <a:defRPr/>
              </a:pPr>
              <a:t>44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Attributes of inline Frames</a:t>
            </a:r>
          </a:p>
        </p:txBody>
      </p:sp>
      <p:pic>
        <p:nvPicPr>
          <p:cNvPr id="68610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566738" y="1658938"/>
            <a:ext cx="7553325" cy="4029075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C72EC1-7894-47D9-9E46-2991225E567D}" type="slidenum">
              <a:rPr lang="en-US"/>
              <a:pPr>
                <a:defRPr/>
              </a:pPr>
              <a:t>45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Creating an inline frame</a:t>
            </a:r>
          </a:p>
        </p:txBody>
      </p:sp>
      <p:pic>
        <p:nvPicPr>
          <p:cNvPr id="706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clrChange>
              <a:clrFrom>
                <a:srgbClr val="F5EDD5"/>
              </a:clrFrom>
              <a:clrTo>
                <a:srgbClr val="F5EDD5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381000" y="2514600"/>
            <a:ext cx="7962900" cy="1676400"/>
          </a:xfrm>
        </p:spPr>
      </p:pic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C513431-3858-4618-8C5F-A0BAF30E4A0F}" type="slidenum">
              <a:rPr lang="en-US"/>
              <a:pPr>
                <a:defRPr/>
              </a:pPr>
              <a:t>46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Tutorial 8 - </a:t>
            </a:r>
            <a:r>
              <a:rPr lang="en-US" dirty="0"/>
              <a:t>End</a:t>
            </a:r>
          </a:p>
        </p:txBody>
      </p:sp>
      <p:pic>
        <p:nvPicPr>
          <p:cNvPr id="236555" name="Picture 11" descr="Stop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640138" y="2749550"/>
            <a:ext cx="2320925" cy="2230438"/>
          </a:xfrm>
          <a:noFill/>
          <a:ln/>
        </p:spPr>
      </p:pic>
      <p:pic>
        <p:nvPicPr>
          <p:cNvPr id="236557" name="Picture 13" descr="Smile"/>
          <p:cNvPicPr>
            <a:picLocks noGrp="1" noChangeAspect="1" noChangeArrowheads="1"/>
          </p:cNvPicPr>
          <p:nvPr>
            <p:ph sz="half" idx="4294967295"/>
          </p:nvPr>
        </p:nvPicPr>
        <p:blipFill>
          <a:blip r:embed="rId4"/>
          <a:srcRect/>
          <a:stretch>
            <a:fillRect/>
          </a:stretch>
        </p:blipFill>
        <p:spPr>
          <a:xfrm>
            <a:off x="4343400" y="3429000"/>
            <a:ext cx="949325" cy="909638"/>
          </a:xfrm>
          <a:noFill/>
          <a:ln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Planning Your Frames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Before you start creating your frames, plan their appearance and how they are to be used:</a:t>
            </a: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2400" dirty="0" smtClean="0"/>
              <a:t>What information will be displayed in each frame?</a:t>
            </a: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2400" dirty="0" smtClean="0"/>
              <a:t>How do you want the frames placed on the Web page? What is the size of each frame?</a:t>
            </a: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2400" dirty="0" smtClean="0"/>
              <a:t>Which frames will be static—that is, always showing the same content?</a:t>
            </a: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2400" dirty="0" smtClean="0"/>
              <a:t>Which frames will change in response to links being clicked?</a:t>
            </a: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2400" dirty="0" smtClean="0"/>
              <a:t>What Web pages will users first see when they access the site?</a:t>
            </a:r>
          </a:p>
          <a:p>
            <a:pPr lvl="1">
              <a:lnSpc>
                <a:spcPct val="110000"/>
              </a:lnSpc>
              <a:spcBef>
                <a:spcPts val="1800"/>
              </a:spcBef>
            </a:pPr>
            <a:r>
              <a:rPr lang="en-US" sz="2400" dirty="0" smtClean="0"/>
              <a:t>Should users be permitted to resize the frames to suit their needs?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BDA4152-F04F-48E1-9C5D-CD3F0B07EE65}" type="slidenum">
              <a:rPr lang="en-US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Planning Your Frames</a:t>
            </a:r>
          </a:p>
        </p:txBody>
      </p:sp>
      <p:pic>
        <p:nvPicPr>
          <p:cNvPr id="21506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2038350" y="1219200"/>
            <a:ext cx="4610100" cy="4906963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4A0E0B4-C645-4133-8F4A-6354C04950EB}" type="slidenum">
              <a:rPr lang="en-US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 Layout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0" y="1219200"/>
            <a:ext cx="3352800" cy="4906963"/>
          </a:xfrm>
        </p:spPr>
        <p:txBody>
          <a:bodyPr/>
          <a:lstStyle/>
          <a:p>
            <a:pPr>
              <a:spcBef>
                <a:spcPts val="3600"/>
              </a:spcBef>
            </a:pPr>
            <a:r>
              <a:rPr lang="en-US" dirty="0" smtClean="0"/>
              <a:t>You must choose to layout your frames in either rows </a:t>
            </a:r>
            <a:r>
              <a:rPr lang="en-US" b="1" u="sng" dirty="0" smtClean="0"/>
              <a:t>or</a:t>
            </a:r>
            <a:r>
              <a:rPr lang="en-US" dirty="0" smtClean="0"/>
              <a:t> columns</a:t>
            </a:r>
          </a:p>
          <a:p>
            <a:pPr>
              <a:spcBef>
                <a:spcPts val="3600"/>
              </a:spcBef>
            </a:pPr>
            <a:r>
              <a:rPr lang="en-US" dirty="0" smtClean="0"/>
              <a:t>A </a:t>
            </a:r>
            <a:r>
              <a:rPr lang="en-US" b="1" dirty="0" smtClean="0"/>
              <a:t>frameset</a:t>
            </a:r>
            <a:r>
              <a:rPr lang="en-US" dirty="0" smtClean="0"/>
              <a:t> describes the frame layout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197A0FE-49CF-4364-B5A1-83884EB4ACEB}" type="slidenum">
              <a:rPr lang="en-US"/>
              <a:pPr>
                <a:defRPr/>
              </a:pPr>
              <a:t>7</a:t>
            </a:fld>
            <a:endParaRPr lang="en-US"/>
          </a:p>
        </p:txBody>
      </p:sp>
      <p:pic>
        <p:nvPicPr>
          <p:cNvPr id="8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597445" y="1303484"/>
            <a:ext cx="5089355" cy="494491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Creating a Frameset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3600"/>
              </a:spcBef>
            </a:pPr>
            <a:r>
              <a:rPr lang="en-US" dirty="0" smtClean="0"/>
              <a:t>To create a frame layout, you will use the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rows</a:t>
            </a:r>
            <a:r>
              <a:rPr lang="en-US" dirty="0" smtClean="0"/>
              <a:t> and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cols</a:t>
            </a:r>
            <a:r>
              <a:rPr lang="en-US" dirty="0" smtClean="0"/>
              <a:t> attributes of the </a:t>
            </a:r>
            <a:r>
              <a:rPr lang="en-US" b="1" dirty="0" smtClean="0">
                <a:latin typeface="Courier New" pitchFamily="49" charset="0"/>
              </a:rPr>
              <a:t>&lt;frameset&gt;</a:t>
            </a:r>
            <a:r>
              <a:rPr lang="en-US" dirty="0" smtClean="0"/>
              <a:t> element</a:t>
            </a:r>
          </a:p>
          <a:p>
            <a:pPr lvl="1">
              <a:spcBef>
                <a:spcPts val="2400"/>
              </a:spcBef>
            </a:pPr>
            <a:r>
              <a:rPr lang="en-US" dirty="0" smtClean="0"/>
              <a:t>The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rows</a:t>
            </a:r>
            <a:r>
              <a:rPr lang="en-US" dirty="0" smtClean="0"/>
              <a:t> attribute creates a row of frames</a:t>
            </a:r>
          </a:p>
          <a:p>
            <a:pPr lvl="1">
              <a:spcBef>
                <a:spcPts val="2400"/>
              </a:spcBef>
            </a:pPr>
            <a:r>
              <a:rPr lang="en-US" dirty="0" smtClean="0"/>
              <a:t>The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cols</a:t>
            </a:r>
            <a:r>
              <a:rPr lang="en-US" dirty="0" smtClean="0"/>
              <a:t> attribute creates a column of frames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197A0FE-49CF-4364-B5A1-83884EB4ACEB}" type="slidenum">
              <a:rPr lang="en-US"/>
              <a:pPr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frameset</a:t>
            </a:r>
            <a:r>
              <a:rPr lang="en-US" dirty="0" smtClean="0"/>
              <a:t> Syntax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syntax for creating a row frame layout is:</a:t>
            </a:r>
          </a:p>
          <a:p>
            <a:pPr>
              <a:buFontTx/>
              <a:buNone/>
            </a:pPr>
            <a:endParaRPr lang="en-US" sz="1000" dirty="0" smtClean="0"/>
          </a:p>
          <a:p>
            <a:pPr lvl="1" algn="ctr">
              <a:spcBef>
                <a:spcPts val="1800"/>
              </a:spcBef>
              <a:spcAft>
                <a:spcPts val="1800"/>
              </a:spcAft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</a:rPr>
              <a:t>&lt;frameset </a:t>
            </a:r>
            <a:r>
              <a:rPr lang="en-US" sz="2000" b="1" dirty="0" smtClean="0">
                <a:solidFill>
                  <a:srgbClr val="7030A0"/>
                </a:solidFill>
                <a:latin typeface="Courier New" pitchFamily="49" charset="0"/>
              </a:rPr>
              <a:t>rows=</a:t>
            </a:r>
            <a:r>
              <a:rPr lang="en-US" sz="2000" b="1" i="1" dirty="0" smtClean="0">
                <a:solidFill>
                  <a:srgbClr val="7030A0"/>
                </a:solidFill>
                <a:latin typeface="Courier New" pitchFamily="49" charset="0"/>
              </a:rPr>
              <a:t>“row1,row2</a:t>
            </a:r>
            <a:r>
              <a:rPr lang="en-US" sz="2000" b="1" dirty="0" smtClean="0">
                <a:solidFill>
                  <a:srgbClr val="7030A0"/>
                </a:solidFill>
                <a:latin typeface="Courier New" pitchFamily="49" charset="0"/>
              </a:rPr>
              <a:t>, ...”</a:t>
            </a:r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</a:rPr>
              <a:t>&gt; &lt;/frameset&gt;</a:t>
            </a:r>
          </a:p>
          <a:p>
            <a:pPr lvl="0"/>
            <a:r>
              <a:rPr lang="en-US" dirty="0" smtClean="0">
                <a:solidFill>
                  <a:srgbClr val="000000"/>
                </a:solidFill>
              </a:rPr>
              <a:t>The syntax for creating a column frame layout is:</a:t>
            </a:r>
          </a:p>
          <a:p>
            <a:pPr lvl="1" algn="ctr">
              <a:spcBef>
                <a:spcPts val="2400"/>
              </a:spcBef>
              <a:spcAft>
                <a:spcPts val="2400"/>
              </a:spcAft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</a:rPr>
              <a:t>&lt;frameset </a:t>
            </a:r>
            <a:r>
              <a:rPr lang="en-US" sz="2000" b="1" dirty="0" smtClean="0">
                <a:solidFill>
                  <a:srgbClr val="7030A0"/>
                </a:solidFill>
                <a:latin typeface="Courier New" pitchFamily="49" charset="0"/>
              </a:rPr>
              <a:t>cols=</a:t>
            </a:r>
            <a:r>
              <a:rPr lang="en-US" sz="2000" b="1" i="1" dirty="0" smtClean="0">
                <a:solidFill>
                  <a:srgbClr val="7030A0"/>
                </a:solidFill>
                <a:latin typeface="Courier New" pitchFamily="49" charset="0"/>
              </a:rPr>
              <a:t>“column1,column2</a:t>
            </a:r>
            <a:r>
              <a:rPr lang="en-US" sz="2000" b="1" dirty="0" smtClean="0">
                <a:solidFill>
                  <a:srgbClr val="7030A0"/>
                </a:solidFill>
                <a:latin typeface="Courier New" pitchFamily="49" charset="0"/>
              </a:rPr>
              <a:t>,...”</a:t>
            </a:r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</a:rPr>
              <a:t>&gt; &lt;/frameset&gt;</a:t>
            </a:r>
          </a:p>
          <a:p>
            <a:pPr>
              <a:buNone/>
            </a:pPr>
            <a:r>
              <a:rPr lang="en-US" dirty="0" smtClean="0">
                <a:solidFill>
                  <a:srgbClr val="000000"/>
                </a:solidFill>
              </a:rPr>
              <a:t>	where </a:t>
            </a:r>
            <a:r>
              <a:rPr lang="en-US" b="1" i="1" dirty="0" smtClean="0">
                <a:solidFill>
                  <a:srgbClr val="7030A0"/>
                </a:solidFill>
                <a:latin typeface="Courier New" pitchFamily="49" charset="0"/>
              </a:rPr>
              <a:t>row </a:t>
            </a:r>
            <a:r>
              <a:rPr lang="en-US" dirty="0" smtClean="0">
                <a:solidFill>
                  <a:srgbClr val="7030A0"/>
                </a:solidFill>
                <a:cs typeface="Arial" pitchFamily="34" charset="0"/>
              </a:rPr>
              <a:t>and </a:t>
            </a:r>
            <a:r>
              <a:rPr lang="en-US" b="1" dirty="0" smtClean="0">
                <a:solidFill>
                  <a:srgbClr val="7030A0"/>
                </a:solidFill>
                <a:latin typeface="Courier New" pitchFamily="49" charset="0"/>
                <a:cs typeface="Courier New" pitchFamily="49" charset="0"/>
              </a:rPr>
              <a:t>column</a:t>
            </a:r>
            <a:r>
              <a:rPr lang="en-US" sz="2000" b="1" dirty="0" smtClean="0">
                <a:solidFill>
                  <a:srgbClr val="7030A0"/>
                </a:solidFill>
                <a:latin typeface="Courier New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specify the height (width) of a row (column) and can be specified as number of pixels, percentile of  browser window dimensions, or the wild card (*)</a:t>
            </a:r>
            <a:endParaRPr lang="en-US" sz="2000" b="1" dirty="0" smtClean="0">
              <a:solidFill>
                <a:srgbClr val="FF0000"/>
              </a:solidFill>
              <a:latin typeface="Courier New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New Perspectives on HTML and XHTML, Comprehensive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3BAE258-AD29-46B6-9EDC-21E2BE2F4F76}" type="slidenum">
              <a:rPr lang="en-US"/>
              <a:pPr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Theme">
  <a:themeElements>
    <a:clrScheme name="2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2_Office Them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NP HTML</Template>
  <TotalTime>4599</TotalTime>
  <Words>2163</Words>
  <Application>Microsoft Office PowerPoint</Application>
  <PresentationFormat>On-screen Show (4:3)</PresentationFormat>
  <Paragraphs>293</Paragraphs>
  <Slides>47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2_Office Theme</vt:lpstr>
      <vt:lpstr>Tutorial 8  Designing a Web Site with Frames</vt:lpstr>
      <vt:lpstr>Objectives</vt:lpstr>
      <vt:lpstr>Introducing Frames</vt:lpstr>
      <vt:lpstr>Disadvantages to Using Frames</vt:lpstr>
      <vt:lpstr>Planning Your Frames</vt:lpstr>
      <vt:lpstr>Planning Your Frames</vt:lpstr>
      <vt:lpstr>Frame Layout</vt:lpstr>
      <vt:lpstr>Creating a Frameset</vt:lpstr>
      <vt:lpstr>The frameset Syntax</vt:lpstr>
      <vt:lpstr>Frameset: Important Note</vt:lpstr>
      <vt:lpstr>Creating a Frameset</vt:lpstr>
      <vt:lpstr>Specifying a Frame Source</vt:lpstr>
      <vt:lpstr>Logo and Placement</vt:lpstr>
      <vt:lpstr>Nesting Framesets</vt:lpstr>
      <vt:lpstr>Creating a Nested Set of Frames</vt:lpstr>
      <vt:lpstr>Inserting Frame Columns</vt:lpstr>
      <vt:lpstr>Formatting a Frame</vt:lpstr>
      <vt:lpstr>Hiding and Displaying Scroll Bars</vt:lpstr>
      <vt:lpstr>Removing the Scroll Bars</vt:lpstr>
      <vt:lpstr>Setting Frame Margins</vt:lpstr>
      <vt:lpstr>Specifying Margins Syntax</vt:lpstr>
      <vt:lpstr>Specifying the Margin Sizes for the Frames</vt:lpstr>
      <vt:lpstr>Controlling Frame Resizing</vt:lpstr>
      <vt:lpstr>Session 8.1 - End</vt:lpstr>
      <vt:lpstr>Objectives</vt:lpstr>
      <vt:lpstr>Working with Frames and Links</vt:lpstr>
      <vt:lpstr>Working with Frames and Links</vt:lpstr>
      <vt:lpstr>Assigning a Name to a Frame</vt:lpstr>
      <vt:lpstr>Setting the Frame Names</vt:lpstr>
      <vt:lpstr>Specifying a Link Target</vt:lpstr>
      <vt:lpstr>Specifying a Link Target</vt:lpstr>
      <vt:lpstr>Using Reserved Target Names</vt:lpstr>
      <vt:lpstr>Using Reserved Target Names</vt:lpstr>
      <vt:lpstr>Using the _self Target </vt:lpstr>
      <vt:lpstr>Using the &lt;noframes&gt; Element</vt:lpstr>
      <vt:lpstr>The &lt;noframes&gt; Syntax</vt:lpstr>
      <vt:lpstr>Frameless Version of a Web Site</vt:lpstr>
      <vt:lpstr>Working with Frame Borders</vt:lpstr>
      <vt:lpstr>Setting the Frame Border Color</vt:lpstr>
      <vt:lpstr>Web Site with Brown Frame Border</vt:lpstr>
      <vt:lpstr>Setting the Frame Border Width</vt:lpstr>
      <vt:lpstr>Removing the Frame Borders</vt:lpstr>
      <vt:lpstr>Creating Inline Frames</vt:lpstr>
      <vt:lpstr>The Floating Frames Syntax</vt:lpstr>
      <vt:lpstr>Attributes of inline Frames</vt:lpstr>
      <vt:lpstr>Creating an inline frame</vt:lpstr>
      <vt:lpstr>Tutorial 8 - End</vt:lpstr>
    </vt:vector>
  </TitlesOfParts>
  <Company>Course Technology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Course Technology</dc:creator>
  <cp:lastModifiedBy>Administrator</cp:lastModifiedBy>
  <cp:revision>650</cp:revision>
  <dcterms:created xsi:type="dcterms:W3CDTF">2001-08-29T21:35:42Z</dcterms:created>
  <dcterms:modified xsi:type="dcterms:W3CDTF">2010-01-14T18:44:18Z</dcterms:modified>
</cp:coreProperties>
</file>

<file path=docProps/thumbnail.jpeg>
</file>